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80" r:id="rId12"/>
    <p:sldId id="281" r:id="rId13"/>
    <p:sldId id="284" r:id="rId14"/>
    <p:sldId id="285" r:id="rId15"/>
    <p:sldId id="286" r:id="rId16"/>
    <p:sldId id="296" r:id="rId17"/>
    <p:sldId id="297" r:id="rId18"/>
    <p:sldId id="313" r:id="rId19"/>
    <p:sldId id="298" r:id="rId20"/>
    <p:sldId id="299" r:id="rId21"/>
    <p:sldId id="275" r:id="rId22"/>
    <p:sldId id="300" r:id="rId23"/>
    <p:sldId id="301" r:id="rId24"/>
    <p:sldId id="312" r:id="rId25"/>
    <p:sldId id="257" r:id="rId26"/>
    <p:sldId id="302" r:id="rId27"/>
    <p:sldId id="258" r:id="rId28"/>
    <p:sldId id="306" r:id="rId29"/>
    <p:sldId id="310" r:id="rId30"/>
    <p:sldId id="308" r:id="rId31"/>
    <p:sldId id="263" r:id="rId32"/>
    <p:sldId id="264" r:id="rId33"/>
    <p:sldId id="265" r:id="rId34"/>
    <p:sldId id="307" r:id="rId35"/>
    <p:sldId id="317" r:id="rId36"/>
    <p:sldId id="266" r:id="rId37"/>
    <p:sldId id="316" r:id="rId38"/>
    <p:sldId id="311" r:id="rId39"/>
    <p:sldId id="261" r:id="rId40"/>
    <p:sldId id="267" r:id="rId41"/>
    <p:sldId id="268" r:id="rId42"/>
    <p:sldId id="314" r:id="rId43"/>
    <p:sldId id="269" r:id="rId44"/>
    <p:sldId id="270" r:id="rId45"/>
    <p:sldId id="318" r:id="rId46"/>
    <p:sldId id="272" r:id="rId47"/>
    <p:sldId id="305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263"/>
            <p14:sldId id="264"/>
            <p14:sldId id="265"/>
            <p14:sldId id="307"/>
            <p14:sldId id="317"/>
            <p14:sldId id="266"/>
            <p14:sldId id="31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314"/>
            <p14:sldId id="269"/>
            <p14:sldId id="270"/>
          </p14:sldIdLst>
        </p14:section>
        <p14:section name="questions" id="{CB0DBE1D-311F-E046-AA7D-2997B461D836}">
          <p14:sldIdLst>
            <p14:sldId id="318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4"/>
    <p:restoredTop sz="94764"/>
  </p:normalViewPr>
  <p:slideViewPr>
    <p:cSldViewPr snapToGrid="0">
      <p:cViewPr>
        <p:scale>
          <a:sx n="73" d="100"/>
          <a:sy n="73" d="100"/>
        </p:scale>
        <p:origin x="2336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d’optimisation du topic modeling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Développer une méthode d’optimisation du topic modeling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le traitement des données (</a:t>
          </a:r>
          <a:r>
            <a:rPr lang="fr-FR" sz="1800" kern="1200" dirty="0" err="1"/>
            <a:t>preprocessing</a:t>
          </a:r>
          <a:r>
            <a:rPr lang="fr-FR" sz="18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tes split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 vectorisation pour quel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eview.streamlit.app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dessin humorist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74E5F777-B768-F565-4D5A-CFD0CE55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448" b="253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l’analyse automatisée de vos commentaires</a:t>
            </a:r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Détections de sujets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Avoir des modèles avec de bonnes performances avec un minimum d’ajustements spécifiques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L’automatisation implique de ne pas pouvoir personnaliser les traitements.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884" y="3968884"/>
            <a:ext cx="2889115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405004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1332DB27-A066-E171-F626-A2C3ED37D8C7}"/>
              </a:ext>
            </a:extLst>
          </p:cNvPr>
          <p:cNvGrpSpPr/>
          <p:nvPr/>
        </p:nvGrpSpPr>
        <p:grpSpPr>
          <a:xfrm>
            <a:off x="614156" y="1540594"/>
            <a:ext cx="4074552" cy="1761406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19A442-C524-B09F-93A7-28AD49BE2C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7B860B80-6942-C297-0128-2EBE129293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Développer un outil d’analyse</a:t>
              </a:r>
            </a:p>
            <a:p>
              <a:r>
                <a:rPr lang="fr-FR" dirty="0"/>
                <a:t>Qui traite une vidéo à la fois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327724" y="1927127"/>
            <a:ext cx="2474606" cy="239142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pymongo,mongo</a:t>
            </a:r>
            <a:r>
              <a:rPr lang="fr-FR" dirty="0"/>
              <a:t> atlas,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redis, git hub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5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  <p:pic>
        <p:nvPicPr>
          <p:cNvPr id="3" name="Image 2" descr="Une image contenant logo, clipart, symbole, Graphique&#10;&#10;Le contenu généré par l’IA peut être incorrect.">
            <a:extLst>
              <a:ext uri="{FF2B5EF4-FFF2-40B4-BE49-F238E27FC236}">
                <a16:creationId xmlns:a16="http://schemas.microsoft.com/office/drawing/2014/main" id="{3F6C5574-558C-04A8-2D94-B3EBA04F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7330" y="346141"/>
            <a:ext cx="1305983" cy="983655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2D824260-BB58-FF7C-64A6-0AF0D734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6689" y="1514447"/>
            <a:ext cx="2044700" cy="622300"/>
          </a:xfrm>
          <a:prstGeom prst="rect">
            <a:avLst/>
          </a:prstGeom>
        </p:spPr>
      </p:pic>
      <p:pic>
        <p:nvPicPr>
          <p:cNvPr id="27" name="Image 26" descr="Une image contenant logo, Police, symbole, Graphique&#10;&#10;Le contenu généré par l’IA peut être incorrect.">
            <a:extLst>
              <a:ext uri="{FF2B5EF4-FFF2-40B4-BE49-F238E27FC236}">
                <a16:creationId xmlns:a16="http://schemas.microsoft.com/office/drawing/2014/main" id="{4A0A6213-1B5A-81C0-E2FF-129829D6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2060" y="7645238"/>
            <a:ext cx="1807479" cy="1611014"/>
          </a:xfrm>
          <a:prstGeom prst="rect">
            <a:avLst/>
          </a:prstGeom>
        </p:spPr>
      </p:pic>
      <p:pic>
        <p:nvPicPr>
          <p:cNvPr id="29" name="Image 28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9573CCDE-73FE-D4F8-345B-3639FCFC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7" y="7639038"/>
            <a:ext cx="1828800" cy="1663700"/>
          </a:xfrm>
          <a:prstGeom prst="rect">
            <a:avLst/>
          </a:prstGeom>
        </p:spPr>
      </p:pic>
      <p:pic>
        <p:nvPicPr>
          <p:cNvPr id="31" name="Image 30" descr="Une image contenant clipart, symbole, silhouette, logo&#10;&#10;Le contenu généré par l’IA peut être incorrect.">
            <a:extLst>
              <a:ext uri="{FF2B5EF4-FFF2-40B4-BE49-F238E27FC236}">
                <a16:creationId xmlns:a16="http://schemas.microsoft.com/office/drawing/2014/main" id="{22732796-B659-AF2A-D0F7-5E64F0B70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095" y="7528025"/>
            <a:ext cx="1930400" cy="2070100"/>
          </a:xfrm>
          <a:prstGeom prst="rect">
            <a:avLst/>
          </a:prstGeom>
        </p:spPr>
      </p:pic>
      <p:pic>
        <p:nvPicPr>
          <p:cNvPr id="33" name="Image 32" descr="Une image contenant Police, Graphique, logo, conception&#10;&#10;Le contenu généré par l’IA peut être incorrect.">
            <a:extLst>
              <a:ext uri="{FF2B5EF4-FFF2-40B4-BE49-F238E27FC236}">
                <a16:creationId xmlns:a16="http://schemas.microsoft.com/office/drawing/2014/main" id="{19A18C89-C3DB-61A1-DD3C-B96649D3A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553" y="-1412268"/>
            <a:ext cx="3225800" cy="952500"/>
          </a:xfrm>
          <a:prstGeom prst="rect">
            <a:avLst/>
          </a:prstGeom>
        </p:spPr>
      </p:pic>
      <p:pic>
        <p:nvPicPr>
          <p:cNvPr id="35" name="Image 34" descr="Une image contenant Police, texte, Bleu électrique, logo&#10;&#10;Le contenu généré par l’IA peut être incorrect.">
            <a:extLst>
              <a:ext uri="{FF2B5EF4-FFF2-40B4-BE49-F238E27FC236}">
                <a16:creationId xmlns:a16="http://schemas.microsoft.com/office/drawing/2014/main" id="{95C8BEF7-1E75-4C7A-C961-1655824EA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554" y="-1267816"/>
            <a:ext cx="2247900" cy="723900"/>
          </a:xfrm>
          <a:prstGeom prst="rect">
            <a:avLst/>
          </a:prstGeom>
        </p:spPr>
      </p:pic>
      <p:pic>
        <p:nvPicPr>
          <p:cNvPr id="37" name="Image 36" descr="Une image contenant sourire, clipart, smiley, émoticône&#10;&#10;Le contenu généré par l’IA peut être incorrect.">
            <a:extLst>
              <a:ext uri="{FF2B5EF4-FFF2-40B4-BE49-F238E27FC236}">
                <a16:creationId xmlns:a16="http://schemas.microsoft.com/office/drawing/2014/main" id="{E7140490-6FD9-39EE-E194-66A91CA3B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625" y="406254"/>
            <a:ext cx="2070100" cy="1917700"/>
          </a:xfrm>
          <a:prstGeom prst="rect">
            <a:avLst/>
          </a:prstGeom>
        </p:spPr>
      </p:pic>
      <p:pic>
        <p:nvPicPr>
          <p:cNvPr id="39" name="Image 38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9054654F-012E-FD50-A4B1-C60EFAFA2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625" y="2494650"/>
            <a:ext cx="193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7" name="Image 6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34D8D33A-ED85-C1C4-EFB2-8AB1330B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7259893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3" name="Image 2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E61E6C0-BC5E-5409-95B8-D4CFE378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90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D8EC5C9-BE7F-1D9D-4C6F-CB19EA7F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-3647715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F2405875-CC38-8E17-5EBD-F261FEE9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08" y="184998"/>
            <a:ext cx="1977970" cy="1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: je, tu, un, des….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  <p:pic>
        <p:nvPicPr>
          <p:cNvPr id="3" name="Image 2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D5DACA42-8CFD-64FD-F71F-0FE6397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76" y="926837"/>
            <a:ext cx="7232215" cy="543273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BDEE12-30A8-D414-A7EC-CB29FD4F58D2}"/>
              </a:ext>
            </a:extLst>
          </p:cNvPr>
          <p:cNvSpPr/>
          <p:nvPr/>
        </p:nvSpPr>
        <p:spPr>
          <a:xfrm>
            <a:off x="-3240033" y="1716064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402225-4E09-8970-91CD-FD57E9DC3DA0}"/>
              </a:ext>
            </a:extLst>
          </p:cNvPr>
          <p:cNvSpPr txBox="1">
            <a:spLocks/>
          </p:cNvSpPr>
          <p:nvPr/>
        </p:nvSpPr>
        <p:spPr>
          <a:xfrm>
            <a:off x="442975" y="-1940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95D3B4E-0E98-992F-5888-D2E5E65F13D0}"/>
              </a:ext>
            </a:extLst>
          </p:cNvPr>
          <p:cNvSpPr txBox="1">
            <a:spLocks/>
          </p:cNvSpPr>
          <p:nvPr/>
        </p:nvSpPr>
        <p:spPr>
          <a:xfrm>
            <a:off x="442975" y="-1987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16" name="Image 1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F3200EF-6813-424C-A4AD-84C02279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212" y="-3368864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7" y="1072136"/>
            <a:ext cx="7702318" cy="57858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03401A-F593-FDFC-7B0A-BA110C293680}"/>
              </a:ext>
            </a:extLst>
          </p:cNvPr>
          <p:cNvSpPr/>
          <p:nvPr/>
        </p:nvSpPr>
        <p:spPr>
          <a:xfrm>
            <a:off x="648280" y="1996340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0E17F74-E2C8-321A-DB49-38438C5CE73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9" name="Image 8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0DC9067-56A6-1DB8-1DE3-168E320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" y="4490705"/>
            <a:ext cx="2367295" cy="2367295"/>
          </a:xfrm>
          <a:prstGeom prst="rect">
            <a:avLst/>
          </a:prstGeom>
        </p:spPr>
      </p:pic>
      <p:pic>
        <p:nvPicPr>
          <p:cNvPr id="3" name="Image 2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FB0DE1CC-B8F3-0C49-AAA3-DC597ABF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916" y="2082747"/>
            <a:ext cx="5826032" cy="4077478"/>
          </a:xfrm>
          <a:prstGeom prst="rect">
            <a:avLst/>
          </a:prstGeom>
        </p:spPr>
      </p:pic>
      <p:pic>
        <p:nvPicPr>
          <p:cNvPr id="6" name="Image 5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AAE7A066-0DFA-E017-437E-9F9A9108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948" y="1945817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7" y="1812756"/>
            <a:ext cx="6351508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376" y="1649793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673D983-2AD5-75EC-637C-B7B1030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92D42FA-3D04-E015-D331-A14934F7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3F78A89-DC30-1BE4-B277-45149CB6F19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0AD45A0-4BC1-75DE-6745-61D000FE98FA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00D6CE-F9C3-4C55-894A-0900FE68069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CEE196D0-9B3E-074B-1E48-CFD18C88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8563" y="888552"/>
            <a:ext cx="7702318" cy="578586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D23A998-F3E2-1874-646B-578367CCDCCB}"/>
              </a:ext>
            </a:extLst>
          </p:cNvPr>
          <p:cNvSpPr/>
          <p:nvPr/>
        </p:nvSpPr>
        <p:spPr>
          <a:xfrm>
            <a:off x="-13186990" y="1812756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AC2CEC-95CB-5FEF-142B-7C8697E67F4A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à 67%</a:t>
            </a:r>
          </a:p>
          <a:p>
            <a:pPr algn="ctr"/>
            <a:r>
              <a:rPr lang="fr-FR" dirty="0"/>
              <a:t>Plus d’erreurs lorsqu’il </a:t>
            </a:r>
            <a:r>
              <a:rPr lang="fr-FR" dirty="0" err="1"/>
              <a:t>predit</a:t>
            </a:r>
            <a:r>
              <a:rPr lang="fr-FR" dirty="0"/>
              <a:t> les commentaires négatifs</a:t>
            </a:r>
          </a:p>
          <a:p>
            <a:pPr algn="ctr"/>
            <a:r>
              <a:rPr lang="fr-FR" dirty="0"/>
              <a:t>Très peu de commentaires </a:t>
            </a:r>
            <a:r>
              <a:rPr lang="fr-FR" dirty="0" err="1"/>
              <a:t>postifs</a:t>
            </a:r>
            <a:r>
              <a:rPr lang="fr-FR" dirty="0"/>
              <a:t> classé comme neutre</a:t>
            </a:r>
          </a:p>
        </p:txBody>
      </p:sp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CA58F-63AF-65D6-0135-98653553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36CB7473-CEC0-CBBA-FE0B-D67F0BE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0088" y="2017558"/>
            <a:ext cx="6351508" cy="4445244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B72B591D-A64C-17AC-3361-49131999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40" y="1743696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0CEE6E3E-199C-4ECC-99DE-D40F8E33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8BF7556-67CF-97DA-B508-8E2DD3AA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20E3525-57CA-27AF-3DF5-21F24D2FFF79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5A46CB8-DA6E-7958-76A9-03DF1587C842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AB7B6DA-9003-568D-EEB5-94BE3FE893F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2BD76E-9BD3-46C0-CFFF-FE49CB159962}"/>
              </a:ext>
            </a:extLst>
          </p:cNvPr>
          <p:cNvSpPr/>
          <p:nvPr/>
        </p:nvSpPr>
        <p:spPr>
          <a:xfrm>
            <a:off x="442975" y="2017558"/>
            <a:ext cx="4620092" cy="40774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Pas de problème d’</a:t>
            </a:r>
            <a:r>
              <a:rPr lang="fr-FR" dirty="0" err="1"/>
              <a:t>overfitting</a:t>
            </a:r>
            <a:r>
              <a:rPr lang="fr-FR" dirty="0"/>
              <a:t> ou d’</a:t>
            </a:r>
            <a:r>
              <a:rPr lang="fr-FR" dirty="0" err="1"/>
              <a:t>underitting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3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70C39D-D536-EC1C-E6E1-4BBE5B14C554}"/>
              </a:ext>
            </a:extLst>
          </p:cNvPr>
          <p:cNvSpPr/>
          <p:nvPr/>
        </p:nvSpPr>
        <p:spPr>
          <a:xfrm>
            <a:off x="8788729" y="3338384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Amélioration significative des performances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467AFA8-692F-00FC-475D-1E0C999697D9}"/>
              </a:ext>
            </a:extLst>
          </p:cNvPr>
          <p:cNvSpPr/>
          <p:nvPr/>
        </p:nvSpPr>
        <p:spPr>
          <a:xfrm>
            <a:off x="4954070" y="3429000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FB8CC7-9605-8890-4844-2836A322680F}"/>
              </a:ext>
            </a:extLst>
          </p:cNvPr>
          <p:cNvSpPr/>
          <p:nvPr/>
        </p:nvSpPr>
        <p:spPr>
          <a:xfrm>
            <a:off x="1095351" y="3459867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25" y="7446963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1CF97C4-A58D-CC9B-8257-8D8C155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A506C4-795F-37E2-5B03-28E18516EB35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9FE3F9D-11F0-0EF4-196C-EE34C773B0C4}"/>
              </a:ext>
            </a:extLst>
          </p:cNvPr>
          <p:cNvGrpSpPr/>
          <p:nvPr/>
        </p:nvGrpSpPr>
        <p:grpSpPr>
          <a:xfrm>
            <a:off x="8848203" y="2632280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0C0B976-475D-6C15-80BC-CF8F8393FCA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68B02D0C-7B0E-E3ED-482F-92ACC4A9C9B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3E9CE5-395D-1E3E-D108-8699078A70A6}"/>
              </a:ext>
            </a:extLst>
          </p:cNvPr>
          <p:cNvGrpSpPr/>
          <p:nvPr/>
        </p:nvGrpSpPr>
        <p:grpSpPr>
          <a:xfrm>
            <a:off x="1154825" y="2667039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AEBAFB6-85ED-80D7-99BD-0F0FA80DED5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7BF52FEB-675B-B22A-85BE-6E48C761803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1B287B7-57F3-E28E-DF4D-ED2F5659BE5D}"/>
              </a:ext>
            </a:extLst>
          </p:cNvPr>
          <p:cNvGrpSpPr/>
          <p:nvPr/>
        </p:nvGrpSpPr>
        <p:grpSpPr>
          <a:xfrm>
            <a:off x="4989484" y="2673103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429714AB-3884-620C-189B-78B2727509B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88425E7C-1AD5-C483-25B5-D633A01C278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B835B9-933F-C45D-AB96-2ED95072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1DB3A4C-0F40-1B6F-E0B1-E856587B8770}"/>
              </a:ext>
            </a:extLst>
          </p:cNvPr>
          <p:cNvSpPr/>
          <p:nvPr/>
        </p:nvSpPr>
        <p:spPr>
          <a:xfrm>
            <a:off x="1483895" y="2172054"/>
            <a:ext cx="3252210" cy="346684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Amélioration significative des performances</a:t>
            </a:r>
          </a:p>
          <a:p>
            <a:pPr algn="ctr"/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/>
              <a:t>Accuracy</a:t>
            </a:r>
            <a:r>
              <a:rPr lang="fr-FR" dirty="0"/>
              <a:t> : 75%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E37F240-C8D3-399F-6E65-30E8519E4B13}"/>
              </a:ext>
            </a:extLst>
          </p:cNvPr>
          <p:cNvSpPr/>
          <p:nvPr/>
        </p:nvSpPr>
        <p:spPr>
          <a:xfrm>
            <a:off x="-4210494" y="3007611"/>
            <a:ext cx="3252210" cy="1671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Couteux en temps</a:t>
            </a:r>
          </a:p>
          <a:p>
            <a:pPr algn="ctr"/>
            <a:r>
              <a:rPr lang="fr-FR" dirty="0"/>
              <a:t>De performance pas significativement améliorées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50ECA3-1FA0-3CC5-5284-70839A035C85}"/>
              </a:ext>
            </a:extLst>
          </p:cNvPr>
          <p:cNvSpPr/>
          <p:nvPr/>
        </p:nvSpPr>
        <p:spPr>
          <a:xfrm>
            <a:off x="-8069213" y="3038478"/>
            <a:ext cx="3252210" cy="1597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Chronophage</a:t>
            </a:r>
          </a:p>
          <a:p>
            <a:pPr algn="ctr"/>
            <a:r>
              <a:rPr lang="fr-FR" dirty="0"/>
              <a:t>Possible sur le long terme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BB154E-1244-14F4-0213-4B39D899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08B8949B-9C89-E427-7500-3062BD9A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1486430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AD230FB-F5EB-9ECA-6216-27A7AEB5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D06382E-9DB4-B5FB-D5C0-1F7B73AD3707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65069D8-2FD5-E7B9-3584-B323B800592D}"/>
              </a:ext>
            </a:extLst>
          </p:cNvPr>
          <p:cNvGrpSpPr/>
          <p:nvPr/>
        </p:nvGrpSpPr>
        <p:grpSpPr>
          <a:xfrm>
            <a:off x="1543369" y="1465951"/>
            <a:ext cx="3157322" cy="1089834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5428F9B-DBDC-FE35-CEEF-292AB749CB8F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BDBF14D2-2367-D3FA-0EF1-8F0E0F5700D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F2C49DD-17B4-8282-6A3F-E719E4947EF5}"/>
              </a:ext>
            </a:extLst>
          </p:cNvPr>
          <p:cNvGrpSpPr/>
          <p:nvPr/>
        </p:nvGrpSpPr>
        <p:grpSpPr>
          <a:xfrm>
            <a:off x="-8009739" y="2245650"/>
            <a:ext cx="3157322" cy="108983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50AA9AF-ED49-3951-4A2C-EB742EB791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1D3E403E-DF24-9FAF-810E-3CE05DF6C4B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Faire du </a:t>
              </a:r>
              <a:r>
                <a:rPr lang="fr-FR" dirty="0" err="1"/>
                <a:t>finetuning</a:t>
              </a:r>
              <a:r>
                <a:rPr lang="fr-FR" dirty="0"/>
                <a:t> sur un texte labellisé à la main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4149A1-3740-B03D-7E44-A27F068318B6}"/>
              </a:ext>
            </a:extLst>
          </p:cNvPr>
          <p:cNvGrpSpPr/>
          <p:nvPr/>
        </p:nvGrpSpPr>
        <p:grpSpPr>
          <a:xfrm>
            <a:off x="-4175080" y="2251714"/>
            <a:ext cx="3157322" cy="1089834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2059F1C-1109-4A3B-4C63-6BE1E42FD772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91BEA8E0-590D-2155-D90A-ACB3F4289A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Recherche des meilleurs paramètres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82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modeling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r>
              <a:rPr lang="fr-FR" dirty="0"/>
              <a:t>LDA à expliquer</a:t>
            </a:r>
          </a:p>
          <a:p>
            <a:pPr marL="0" indent="0">
              <a:buNone/>
            </a:pPr>
            <a:r>
              <a:rPr lang="fr-FR" dirty="0"/>
              <a:t>Techno </a:t>
            </a:r>
            <a:r>
              <a:rPr lang="fr-FR" dirty="0" err="1"/>
              <a:t>gensim</a:t>
            </a:r>
            <a:r>
              <a:rPr lang="fr-FR" dirty="0"/>
              <a:t> car c’est une bibliothèque spécialisée</a:t>
            </a:r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 et automatisation des modèles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Méthode de sauvegarde</a:t>
            </a:r>
          </a:p>
          <a:p>
            <a:r>
              <a:rPr lang="fr-FR"/>
              <a:t>Processus CI/CD</a:t>
            </a:r>
          </a:p>
          <a:p>
            <a:r>
              <a:rPr lang="fr-FR"/>
              <a:t>Système de monitoring</a:t>
            </a:r>
          </a:p>
          <a:p>
            <a:r>
              <a:rPr lang="fr-FR"/>
              <a:t>Système de collecte de données</a:t>
            </a:r>
            <a:endParaRPr lang="fr-FR" dirty="0"/>
          </a:p>
        </p:txBody>
      </p:sp>
      <p:pic>
        <p:nvPicPr>
          <p:cNvPr id="4" name="Image 3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CCE6672-5958-6A11-E252-4635A33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-1758978"/>
            <a:ext cx="5283200" cy="146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E57E1-BAD5-42CF-834D-73D737E2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03340" y="3104356"/>
            <a:ext cx="109573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46" y="1663928"/>
            <a:ext cx="3624262" cy="1001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7" y="2869767"/>
            <a:ext cx="11831046" cy="143125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33EC0B-CC71-941D-3781-4388DA631928}"/>
              </a:ext>
            </a:extLst>
          </p:cNvPr>
          <p:cNvSpPr/>
          <p:nvPr/>
        </p:nvSpPr>
        <p:spPr>
          <a:xfrm>
            <a:off x="2042196" y="5003251"/>
            <a:ext cx="9207613" cy="14312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Stockage de modèles volumineux (difficile sur </a:t>
            </a:r>
            <a:r>
              <a:rPr lang="fr-FR" dirty="0" err="1"/>
              <a:t>githib</a:t>
            </a:r>
            <a:r>
              <a:rPr lang="fr-FR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Accès sécurisé grâce à des </a:t>
            </a:r>
            <a:r>
              <a:rPr lang="fr-FR" dirty="0" err="1"/>
              <a:t>token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Utilisation simple via pipeline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Versionning</a:t>
            </a:r>
            <a:r>
              <a:rPr lang="fr-FR" dirty="0"/>
              <a:t> « manuel »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FBFBFE-3E6D-D73B-C8D8-CF1D4D823114}"/>
              </a:ext>
            </a:extLst>
          </p:cNvPr>
          <p:cNvGrpSpPr/>
          <p:nvPr/>
        </p:nvGrpSpPr>
        <p:grpSpPr>
          <a:xfrm>
            <a:off x="463535" y="4629045"/>
            <a:ext cx="3157322" cy="1089834"/>
            <a:chOff x="5562600" y="4381499"/>
            <a:chExt cx="4629150" cy="142875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30E7CBB-3E27-4179-F993-4A11142310D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559B62A4-72FF-A6A6-B5DA-D2F6CC8D0A5C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Avantages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pic>
        <p:nvPicPr>
          <p:cNvPr id="6" name="Image 5" descr="Une image contenant Graphique, Police, logo, texte&#10;&#10;Le contenu généré par l’IA peut être incorrect.">
            <a:extLst>
              <a:ext uri="{FF2B5EF4-FFF2-40B4-BE49-F238E27FC236}">
                <a16:creationId xmlns:a16="http://schemas.microsoft.com/office/drawing/2014/main" id="{AB594A76-7F59-03ED-6813-2CB33667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2810364"/>
            <a:ext cx="3162300" cy="16256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886954E-193D-6BC1-789B-87BFC5FB8B54}"/>
              </a:ext>
            </a:extLst>
          </p:cNvPr>
          <p:cNvSpPr/>
          <p:nvPr/>
        </p:nvSpPr>
        <p:spPr>
          <a:xfrm>
            <a:off x="3780692" y="1690689"/>
            <a:ext cx="7807570" cy="47438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intégration continue des modifications grâce à </a:t>
            </a:r>
            <a:r>
              <a:rPr lang="fr-FR" dirty="0" err="1"/>
              <a:t>github</a:t>
            </a:r>
            <a:r>
              <a:rPr lang="fr-FR" dirty="0"/>
              <a:t> action avec un </a:t>
            </a:r>
            <a:r>
              <a:rPr lang="fr-FR" dirty="0" err="1"/>
              <a:t>répo</a:t>
            </a:r>
            <a:r>
              <a:rPr lang="fr-FR" dirty="0"/>
              <a:t> qui alimente l’application </a:t>
            </a:r>
            <a:r>
              <a:rPr lang="fr-FR" dirty="0" err="1"/>
              <a:t>streamlit</a:t>
            </a:r>
            <a:r>
              <a:rPr lang="fr-FR" dirty="0"/>
              <a:t> déployé</a:t>
            </a:r>
          </a:p>
          <a:p>
            <a:r>
              <a:rPr lang="fr-FR" dirty="0"/>
              <a:t>Enregistrement et déploiement des modèles sur </a:t>
            </a:r>
            <a:r>
              <a:rPr lang="fr-FR" dirty="0" err="1"/>
              <a:t>hugging</a:t>
            </a:r>
            <a:r>
              <a:rPr lang="fr-FR" dirty="0"/>
              <a:t> face automatique grâce à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  <a:p>
            <a:endParaRPr lang="fr-FR" dirty="0"/>
          </a:p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 et mise à jour horaire de la base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EF22-8F3C-12E6-2E98-75786CE4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F5BD6-8A84-D8A5-0869-293A345B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8349A-66A6-979D-E5A0-FBCF450C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CD : déploiement continues, c’est-à-dire rendre accessible à l’</a:t>
            </a:r>
            <a:r>
              <a:rPr lang="fr-FR" dirty="0" err="1"/>
              <a:t>utiliseur</a:t>
            </a:r>
            <a:endParaRPr lang="fr-FR" dirty="0"/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C11F46C-018D-A43D-E219-C8058685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0" y="3742804"/>
            <a:ext cx="5062747" cy="2401414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BDAF4095-588E-1B50-02C1-CE7A3DC4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23" y="4229729"/>
            <a:ext cx="4414477" cy="1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2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Surveiller que les distributions de la taille des commentaires restent significativement les mêmes</a:t>
            </a:r>
          </a:p>
          <a:p>
            <a:r>
              <a:rPr lang="fr-FR" dirty="0"/>
              <a:t>Surveiller la distribution des labels</a:t>
            </a:r>
          </a:p>
          <a:p>
            <a:r>
              <a:rPr lang="fr-FR" dirty="0"/>
              <a:t>Surveiller que le vocabulaire reste également proche</a:t>
            </a:r>
          </a:p>
          <a:p>
            <a:r>
              <a:rPr lang="fr-FR" dirty="0"/>
              <a:t>Surveiller le niveau de performance du modèle sur les nouvelles données et déterminer un seuil critique</a:t>
            </a:r>
          </a:p>
          <a:p>
            <a:r>
              <a:rPr lang="fr-FR" dirty="0"/>
              <a:t>Plusieurs indicateurs pour déterminer s’il faut re entrainer le modèle, rapport exécuté périodiquement grâce à git hub action.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Familles de figurines en bâton se tenant la main">
            <a:extLst>
              <a:ext uri="{FF2B5EF4-FFF2-40B4-BE49-F238E27FC236}">
                <a16:creationId xmlns:a16="http://schemas.microsoft.com/office/drawing/2014/main" id="{3670E46C-BBFD-7338-3939-8D9F1D6E1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624" r="-1" b="1008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5CE9208-2242-5DA1-C4B2-F69317ADC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Merci pour votre attention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3AE49FC-541B-36BF-C168-BEE12D6E7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Avez-vous des questions 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hlinkClick r:id="rId3" tooltip="accédez à l'application"/>
              </a:rPr>
              <a:t>Youreview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11760</TotalTime>
  <Words>2326</Words>
  <Application>Microsoft Macintosh PowerPoint</Application>
  <PresentationFormat>Grand écran</PresentationFormat>
  <Paragraphs>488</Paragraphs>
  <Slides>47</Slides>
  <Notes>2</Notes>
  <HiddenSlides>8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ADLaM Display</vt:lpstr>
      <vt:lpstr>Aptos</vt:lpstr>
      <vt:lpstr>Aptos Display</vt:lpstr>
      <vt:lpstr>Arial</vt:lpstr>
      <vt:lpstr>Calibri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Entrainement du modèle d’analyse de sentiment</vt:lpstr>
      <vt:lpstr>Une méthode d’optimisation des modèles</vt:lpstr>
      <vt:lpstr>Une méthode d’optimisation des modèles</vt:lpstr>
      <vt:lpstr>Topic modeling</vt:lpstr>
      <vt:lpstr>Déploiement et automatisation des modèles</vt:lpstr>
      <vt:lpstr>Une méthode de sauvegarde</vt:lpstr>
      <vt:lpstr>Un processus CI/CD</vt:lpstr>
      <vt:lpstr>Un processus CI/CD</vt:lpstr>
      <vt:lpstr>Un système de monitoring de la performance</vt:lpstr>
      <vt:lpstr>Un système de collecte de données</vt:lpstr>
      <vt:lpstr>Merci pour votre attention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90</cp:revision>
  <dcterms:created xsi:type="dcterms:W3CDTF">2025-08-26T17:00:21Z</dcterms:created>
  <dcterms:modified xsi:type="dcterms:W3CDTF">2025-09-16T05:22:03Z</dcterms:modified>
</cp:coreProperties>
</file>